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</p:sldMasterIdLst>
  <p:notesMasterIdLst>
    <p:notesMasterId r:id="rId18"/>
  </p:notesMasterIdLst>
  <p:sldIdLst>
    <p:sldId id="282" r:id="rId3"/>
    <p:sldId id="4534" r:id="rId4"/>
    <p:sldId id="4480" r:id="rId5"/>
    <p:sldId id="4549" r:id="rId6"/>
    <p:sldId id="4542" r:id="rId7"/>
    <p:sldId id="4551" r:id="rId8"/>
    <p:sldId id="4552" r:id="rId9"/>
    <p:sldId id="263" r:id="rId10"/>
    <p:sldId id="4544" r:id="rId11"/>
    <p:sldId id="4543" r:id="rId12"/>
    <p:sldId id="4545" r:id="rId13"/>
    <p:sldId id="4546" r:id="rId14"/>
    <p:sldId id="4547" r:id="rId15"/>
    <p:sldId id="4548" r:id="rId16"/>
    <p:sldId id="4550" r:id="rId17"/>
  </p:sldIdLst>
  <p:sldSz cx="12192000" cy="6858000"/>
  <p:notesSz cx="6950075" cy="92360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orris, Michael" initials="MM" lastIdx="5" clrIdx="0">
    <p:extLst>
      <p:ext uri="{19B8F6BF-5375-455C-9EA6-DF929625EA0E}">
        <p15:presenceInfo xmlns:p15="http://schemas.microsoft.com/office/powerpoint/2012/main" userId="S::mor112@henrico.us::0363da57-f54c-4951-a55f-d43706cc8e6a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0CE4E"/>
    <a:srgbClr val="F06060"/>
    <a:srgbClr val="8CBEB2"/>
    <a:srgbClr val="3F3A2B"/>
    <a:srgbClr val="C0DF85"/>
    <a:srgbClr val="2A6C49"/>
    <a:srgbClr val="B42B00"/>
    <a:srgbClr val="003082"/>
    <a:srgbClr val="F3B562"/>
    <a:srgbClr val="0080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696F54C-7497-430A-AF8D-734C82C3DB8E}" v="1" dt="2025-03-27T16:51:53.52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235" autoAdjust="0"/>
    <p:restoredTop sz="81551" autoAdjust="0"/>
  </p:normalViewPr>
  <p:slideViewPr>
    <p:cSldViewPr snapToGrid="0">
      <p:cViewPr varScale="1">
        <p:scale>
          <a:sx n="104" d="100"/>
          <a:sy n="104" d="100"/>
        </p:scale>
        <p:origin x="144" y="13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93" d="100"/>
          <a:sy n="93" d="100"/>
        </p:scale>
        <p:origin x="3576" y="6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microsoft.com/office/2015/10/relationships/revisionInfo" Target="revisionInfo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commentAuthors" Target="commentAuthor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\\hcg.local\DFS\Planning\Planning\Staff%20Reports\Special%20Projects%20and%20Research\Board%20Retreat\DemogProfile\NatlStateTrends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 w="25400">
          <a:noFill/>
        </a:ln>
        <a:effectLst/>
        <a:sp3d/>
      </c:spPr>
    </c:floor>
    <c:sideWall>
      <c:thickness val="0"/>
      <c:spPr>
        <a:noFill/>
        <a:ln w="25400">
          <a:noFill/>
        </a:ln>
        <a:effectLst/>
        <a:sp3d/>
      </c:spPr>
    </c:sideWall>
    <c:backWall>
      <c:thickness val="0"/>
      <c:spPr>
        <a:noFill/>
        <a:ln w="25400">
          <a:noFill/>
        </a:ln>
        <a:effectLst/>
        <a:sp3d/>
      </c:spPr>
    </c:backWall>
    <c:plotArea>
      <c:layout/>
      <c:bar3DChart>
        <c:barDir val="col"/>
        <c:grouping val="standard"/>
        <c:varyColors val="0"/>
        <c:dLbls>
          <c:showLegendKey val="0"/>
          <c:showVal val="1"/>
          <c:showCatName val="0"/>
          <c:showSerName val="0"/>
          <c:showPercent val="0"/>
          <c:showBubbleSize val="0"/>
        </c:dLbls>
        <c:gapWidth val="100"/>
        <c:shape val="box"/>
        <c:axId val="666718248"/>
        <c:axId val="666717592"/>
        <c:axId val="370354408"/>
      </c:bar3DChart>
      <c:catAx>
        <c:axId val="6667182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66717592"/>
        <c:crosses val="autoZero"/>
        <c:auto val="1"/>
        <c:lblAlgn val="ctr"/>
        <c:lblOffset val="100"/>
        <c:noMultiLvlLbl val="0"/>
      </c:catAx>
      <c:valAx>
        <c:axId val="666717592"/>
        <c:scaling>
          <c:orientation val="minMax"/>
        </c:scaling>
        <c:delete val="1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0.0%" sourceLinked="1"/>
        <c:majorTickMark val="none"/>
        <c:minorTickMark val="none"/>
        <c:tickLblPos val="nextTo"/>
        <c:crossAx val="666718248"/>
        <c:crosses val="autoZero"/>
        <c:crossBetween val="between"/>
      </c:valAx>
      <c:serAx>
        <c:axId val="370354408"/>
        <c:scaling>
          <c:orientation val="minMax"/>
        </c:scaling>
        <c:delete val="0"/>
        <c:axPos val="b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1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66717592"/>
        <c:crosses val="autoZero"/>
      </c:ser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4">
  <cs:axisTitle>
    <cs:lnRef idx="0"/>
    <cs:fillRef idx="0"/>
    <cs:effectRef idx="0"/>
    <cs:fontRef idx="minor">
      <a:schemeClr val="lt1">
        <a:lumMod val="85000"/>
      </a:schemeClr>
    </cs:fontRef>
    <cs:defRPr sz="900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/>
    <cs:defRPr sz="900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000" kern="1200"/>
  </cs:chartArea>
  <cs:dataLabel>
    <cs:lnRef idx="0"/>
    <cs:fillRef idx="0"/>
    <cs:effectRef idx="0"/>
    <cs:fontRef idx="minor">
      <a:schemeClr val="lt1">
        <a:lumMod val="8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>
        <a:solidFill>
          <a:schemeClr val="dk1">
            <a:lumMod val="60000"/>
            <a:lumOff val="40000"/>
          </a:schemeClr>
        </a:solidFill>
      </a:ln>
    </cs:spPr>
  </cs:gridlineMinor>
  <cs:hiLo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900" kern="1200"/>
  </cs:legend>
  <cs:plotArea>
    <cs:lnRef idx="0"/>
    <cs:fillRef idx="0"/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/>
    <cs:defRPr sz="900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1600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900" kern="1200"/>
  </cs:valueAxis>
  <cs:wall>
    <cs:lnRef idx="0"/>
    <cs:fillRef idx="0"/>
    <cs:effectRef idx="0"/>
    <cs:fontRef idx="minor">
      <a:schemeClr val="tx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2"/>
            <a:ext cx="3011699" cy="463407"/>
          </a:xfrm>
          <a:prstGeom prst="rect">
            <a:avLst/>
          </a:prstGeom>
        </p:spPr>
        <p:txBody>
          <a:bodyPr vert="horz" lIns="92861" tIns="46433" rIns="92861" bIns="46433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36768" y="2"/>
            <a:ext cx="3011699" cy="463407"/>
          </a:xfrm>
          <a:prstGeom prst="rect">
            <a:avLst/>
          </a:prstGeom>
        </p:spPr>
        <p:txBody>
          <a:bodyPr vert="horz" lIns="92861" tIns="46433" rIns="92861" bIns="46433" rtlCol="0"/>
          <a:lstStyle>
            <a:lvl1pPr algn="r">
              <a:defRPr sz="1200"/>
            </a:lvl1pPr>
          </a:lstStyle>
          <a:p>
            <a:fld id="{42F4FFEC-99A0-4A61-80C1-77F5CC897494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06438" y="1154113"/>
            <a:ext cx="5537200" cy="31162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861" tIns="46433" rIns="92861" bIns="46433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5008" y="4444863"/>
            <a:ext cx="5560060" cy="3636705"/>
          </a:xfrm>
          <a:prstGeom prst="rect">
            <a:avLst/>
          </a:prstGeom>
        </p:spPr>
        <p:txBody>
          <a:bodyPr vert="horz" lIns="92861" tIns="46433" rIns="92861" bIns="46433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72675"/>
            <a:ext cx="3011699" cy="463406"/>
          </a:xfrm>
          <a:prstGeom prst="rect">
            <a:avLst/>
          </a:prstGeom>
        </p:spPr>
        <p:txBody>
          <a:bodyPr vert="horz" lIns="92861" tIns="46433" rIns="92861" bIns="46433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36768" y="8772675"/>
            <a:ext cx="3011699" cy="463406"/>
          </a:xfrm>
          <a:prstGeom prst="rect">
            <a:avLst/>
          </a:prstGeom>
        </p:spPr>
        <p:txBody>
          <a:bodyPr vert="horz" lIns="92861" tIns="46433" rIns="92861" bIns="46433" rtlCol="0" anchor="b"/>
          <a:lstStyle>
            <a:lvl1pPr algn="r">
              <a:defRPr sz="1200"/>
            </a:lvl1pPr>
          </a:lstStyle>
          <a:p>
            <a:fld id="{808D053D-8D8E-42DF-9188-079F525B6C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91447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10459" y="4518947"/>
            <a:ext cx="5683617" cy="43999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7E04CE-79C4-44B2-8AD6-033E6F29A14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881451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39813" y="119063"/>
            <a:ext cx="4870450" cy="27400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146629" y="2992867"/>
            <a:ext cx="6725356" cy="6124092"/>
          </a:xfrm>
        </p:spPr>
        <p:txBody>
          <a:bodyPr/>
          <a:lstStyle/>
          <a:p>
            <a:pPr>
              <a:lnSpc>
                <a:spcPct val="150000"/>
              </a:lnSpc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8D053D-8D8E-42DF-9188-079F525B6C4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406992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33463" y="225425"/>
            <a:ext cx="4697412" cy="26431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100700" y="3029820"/>
            <a:ext cx="6595580" cy="5904809"/>
          </a:xfrm>
        </p:spPr>
        <p:txBody>
          <a:bodyPr/>
          <a:lstStyle/>
          <a:p>
            <a:pPr>
              <a:lnSpc>
                <a:spcPct val="150000"/>
              </a:lnSpc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8D053D-8D8E-42DF-9188-079F525B6C4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045732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71463" y="328613"/>
            <a:ext cx="6427787" cy="36163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26651" y="5057281"/>
            <a:ext cx="6272323" cy="3947097"/>
          </a:xfrm>
        </p:spPr>
        <p:txBody>
          <a:bodyPr/>
          <a:lstStyle/>
          <a:p>
            <a:pPr>
              <a:lnSpc>
                <a:spcPct val="150000"/>
              </a:lnSpc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8D053D-8D8E-42DF-9188-079F525B6C4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704637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50888" y="119063"/>
            <a:ext cx="5392737" cy="30337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161063" y="3257673"/>
            <a:ext cx="6627950" cy="5746704"/>
          </a:xfrm>
        </p:spPr>
        <p:txBody>
          <a:bodyPr/>
          <a:lstStyle/>
          <a:p>
            <a:pPr>
              <a:lnSpc>
                <a:spcPct val="150000"/>
              </a:lnSpc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8D053D-8D8E-42DF-9188-079F525B6C4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978723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58813" y="127000"/>
            <a:ext cx="5541962" cy="31178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04914" y="3724017"/>
            <a:ext cx="5650154" cy="4718796"/>
          </a:xfrm>
        </p:spPr>
        <p:txBody>
          <a:bodyPr/>
          <a:lstStyle/>
          <a:p>
            <a:pPr>
              <a:lnSpc>
                <a:spcPct val="150000"/>
              </a:lnSpc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8D053D-8D8E-42DF-9188-079F525B6C4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561705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04850" y="146050"/>
            <a:ext cx="5540375" cy="31178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248041" y="3263225"/>
            <a:ext cx="6545852" cy="5592338"/>
          </a:xfrm>
        </p:spPr>
        <p:txBody>
          <a:bodyPr/>
          <a:lstStyle/>
          <a:p>
            <a:pPr>
              <a:lnSpc>
                <a:spcPct val="150000"/>
              </a:lnSpc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8D053D-8D8E-42DF-9188-079F525B6C43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27884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04850" y="393700"/>
            <a:ext cx="5540375" cy="31178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328621" y="3627245"/>
            <a:ext cx="6175746" cy="5355220"/>
          </a:xfrm>
        </p:spPr>
        <p:txBody>
          <a:bodyPr/>
          <a:lstStyle/>
          <a:p>
            <a:pPr>
              <a:lnSpc>
                <a:spcPct val="150000"/>
              </a:lnSpc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8D053D-8D8E-42DF-9188-079F525B6C4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45371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98500" y="296863"/>
            <a:ext cx="5989638" cy="33702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130490" y="3961056"/>
            <a:ext cx="6689095" cy="507127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8D053D-8D8E-42DF-9188-079F525B6C4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6606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74638" y="231775"/>
            <a:ext cx="6372225" cy="3584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313719" y="4812355"/>
            <a:ext cx="6126039" cy="3282747"/>
          </a:xfrm>
        </p:spPr>
        <p:txBody>
          <a:bodyPr/>
          <a:lstStyle/>
          <a:p>
            <a:pPr>
              <a:lnSpc>
                <a:spcPct val="150000"/>
              </a:lnSpc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8D053D-8D8E-42DF-9188-079F525B6C4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31876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06438" y="276225"/>
            <a:ext cx="5537200" cy="31162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73411" y="3783265"/>
            <a:ext cx="6073762" cy="5176800"/>
          </a:xfrm>
        </p:spPr>
        <p:txBody>
          <a:bodyPr/>
          <a:lstStyle/>
          <a:p>
            <a:pPr>
              <a:lnSpc>
                <a:spcPct val="150000"/>
              </a:lnSpc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8D053D-8D8E-42DF-9188-079F525B6C4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93640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08038" y="111125"/>
            <a:ext cx="5334000" cy="30003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1298" y="3207990"/>
            <a:ext cx="6857170" cy="5736523"/>
          </a:xfrm>
        </p:spPr>
        <p:txBody>
          <a:bodyPr/>
          <a:lstStyle/>
          <a:p>
            <a:pPr>
              <a:lnSpc>
                <a:spcPct val="150000"/>
              </a:lnSpc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8D053D-8D8E-42DF-9188-079F525B6C4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90707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331A54-0F5C-6452-D34C-172288C740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57DF17A-3710-0307-336B-D0FBF161CF3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558800" y="547688"/>
            <a:ext cx="5829300" cy="3279775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4642D0A-617F-2613-4800-E25C92C429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0383" y="4408695"/>
            <a:ext cx="6727723" cy="4521075"/>
          </a:xfrm>
        </p:spPr>
        <p:txBody>
          <a:bodyPr/>
          <a:lstStyle/>
          <a:p>
            <a:pPr>
              <a:lnSpc>
                <a:spcPct val="150000"/>
              </a:lnSpc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C65357-F63D-2EE0-315C-0B6A3A7A335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8D053D-8D8E-42DF-9188-079F525B6C4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27782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8D053D-8D8E-42DF-9188-079F525B6C4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560036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06438" y="246063"/>
            <a:ext cx="5537200" cy="31162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4935" y="4444866"/>
            <a:ext cx="5560060" cy="3947097"/>
          </a:xfrm>
        </p:spPr>
        <p:txBody>
          <a:bodyPr/>
          <a:lstStyle/>
          <a:p>
            <a:pPr>
              <a:lnSpc>
                <a:spcPct val="150000"/>
              </a:lnSpc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8D053D-8D8E-42DF-9188-079F525B6C4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5556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3F4712-027D-47E1-A2CB-E12377F967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6935A3B-7046-4532-AD92-565E7E351DC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112F04-1B20-48CF-AE99-89AFF4F88C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755C7C-86F4-47BD-9DA8-9F6178B4B03C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D82BB1-5435-4C59-9FA3-15933C3B14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1B81CC-85C3-44D9-B2C3-9717376006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DD195E-0B18-47CD-970C-469491479D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38793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8F9DA3-C53F-4E2D-A0EB-A767D86272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773ED13-63CA-4C3C-9CD3-7C175CB6BC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D94FAE-5FAD-4B75-9ED4-8E4FBD5F7A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755C7C-86F4-47BD-9DA8-9F6178B4B03C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833A7B-436D-4694-B6A7-39A95901EE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C2AC55-201B-45CC-9018-C9CD70E612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DD195E-0B18-47CD-970C-469491479D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7568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474D4F2-9411-4D03-889E-F6361599A6B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176C6D6-97F7-4DFA-911C-0343BEE52F8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715F49-BB2D-4DD9-86DB-FDA1F25A0A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755C7C-86F4-47BD-9DA8-9F6178B4B03C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3EEC24-A0D5-4788-8CF8-9EF7A33B41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517340-18D6-496F-A06A-D79780A142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DD195E-0B18-47CD-970C-469491479D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11375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585486-A230-48E4-BFB3-4E2AC5462E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620C45C-422A-4335-BE33-0B26AC05D89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805576-B2DF-4F80-961B-95031DD1E8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0DB66-6E63-4252-A1CD-FCF59D10CD4C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CF8465-0C1A-4145-9C26-96F7DCE0B4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CF03E7-8A13-4CF7-A83A-D0B87EBEF2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03C87E-869C-407B-B41E-A080E24588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14194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26F898-65BF-4483-AB09-6883AE4D96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56C11F-609F-42DF-AAA2-7D90F41D58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A3B144-320B-4724-9B7F-4D12E3DF10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0DB66-6E63-4252-A1CD-FCF59D10CD4C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3BF8C8-FC11-4AD3-A20F-2788D84FDF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73B50B-4D4E-47DB-905D-E8B613178C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03C87E-869C-407B-B41E-A080E24588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341648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B54E33-A37D-4E25-999E-97BA692B39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FE836-D15A-44A2-B27D-C341135DF3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D73B79-8DD4-4FF7-9D77-FB86CC539D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0DB66-6E63-4252-A1CD-FCF59D10CD4C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9ABFA5-2485-4831-9E19-AFE53215EB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166EDA-D03E-4CE5-ABEE-0CBE649BF4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03C87E-869C-407B-B41E-A080E24588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049824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60B912-5F1C-44A5-8F64-411517BE02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BF135C-281C-4F94-9FCB-7FCC2C6E444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83D6D47-A4A4-4594-B91D-9D1192EEBD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AC1042-7804-4239-9854-92D64537AA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0DB66-6E63-4252-A1CD-FCF59D10CD4C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B8A0A9E-519A-4E03-8204-3DF97E113D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BF146BF-6C65-4E35-A734-858DA676C5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03C87E-869C-407B-B41E-A080E24588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84221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7FE41C-80C2-4C7C-B73E-C08F5E1B9E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120BFD-7A02-41AD-8870-FAF041F374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53D924C-1285-4226-8496-8C61CAB4C0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99CCE73-0759-4ED1-AC65-01D69F1C0DC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00C345A-F01C-4F70-985A-B7B419EAA23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2752163-4E9C-4C11-8609-1206AAB5AF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0DB66-6E63-4252-A1CD-FCF59D10CD4C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C99FFD8-195E-4867-B9A9-91268F0936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D3514B5-E40A-49D5-BE7D-626E0C31AD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03C87E-869C-407B-B41E-A080E24588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79805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8473B5-6FE0-4C61-82FE-AE4D77CD19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A92AB4A-85AC-4314-992A-F0DA6F87C8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0DB66-6E63-4252-A1CD-FCF59D10CD4C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3264CBB-E236-4FE9-B91C-367B872EEF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E4AEDEC-3FD9-4765-A55A-D75F043E5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03C87E-869C-407B-B41E-A080E24588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89786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79B3597-BB7B-4BDF-9BFF-11BFE962C5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0DB66-6E63-4252-A1CD-FCF59D10CD4C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3473959-74B9-41A5-ACA6-C521BACAAD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D53BF1-78E7-46A5-9EF0-A7AB4C7579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03C87E-869C-407B-B41E-A080E24588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053234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60F224-6EAB-47F0-87ED-6818268A50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1EF5CF-6F47-44A5-97A2-B6ED93DFC6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CE8B5A4-7C76-448F-BB76-3EC5320CB8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4FBD1F8-7CF1-4D18-8CE5-C95A29DF6F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0DB66-6E63-4252-A1CD-FCF59D10CD4C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98DBCD5-EE2F-479B-B5FF-53D9A3DC1D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E60A87A-473E-41FF-8B02-D061D4432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03C87E-869C-407B-B41E-A080E24588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31837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125154-CFBF-4D86-B0E2-5947A3F5F9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247DC7-12AF-4D34-99D3-ECB92532A9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896BF2-1EE8-4145-9D83-1F47EF8179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755C7C-86F4-47BD-9DA8-9F6178B4B03C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42ADBF-06B9-4F27-8BC0-ABCD65DC88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D885A2-A06F-4777-8510-E52980BCD7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DD195E-0B18-47CD-970C-469491479D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646131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7F7041-599D-4DCC-8222-953D7C86DA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B460977-2F28-43C3-9637-707A2388D9E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A41F688-2EE7-410F-8541-31DAE16B2E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B4A0BFE-29A6-4F76-8171-EE792B80EB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0DB66-6E63-4252-A1CD-FCF59D10CD4C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7668328-68F8-4883-B692-CF614C22DE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B7DDE0B-4A36-47F8-840A-568B42CA33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03C87E-869C-407B-B41E-A080E24588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038654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9C4ECD-B5CE-48B5-812F-5F56BABC08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A68A72B-E84B-4409-98AF-53A6518ABE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163FE0-B6FD-4710-BBFA-BB814FAFEA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0DB66-6E63-4252-A1CD-FCF59D10CD4C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7F422A-D5D5-467D-AC67-B2F9E7E70D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FB625B-C8A1-4DC7-89BC-C09608201E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03C87E-869C-407B-B41E-A080E24588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969945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5BACEAD-A3F1-4E8F-98D1-4C168F67053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7CB541D-51E5-490B-8CD0-F2ACD79AA50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EFDF14-75DA-482B-BE7E-F66670D1C2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0DB66-6E63-4252-A1CD-FCF59D10CD4C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26C37A-D61D-4509-B644-68E5AF1138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BBF76E-E42B-456D-B3F0-5D6A0594EC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03C87E-869C-407B-B41E-A080E24588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99153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A3D71B-B0B6-45AD-B88F-BF3BA5B982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12A4CB-A1D8-4C87-932B-3C0AF6E452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DF1BFC-32C0-4408-948A-5E1F72E58B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755C7C-86F4-47BD-9DA8-9F6178B4B03C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7C368F-10FB-4330-9480-2DF92CA7A8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115577-3568-4582-BB7C-D8AAFF0F81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DD195E-0B18-47CD-970C-469491479D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71685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F0EC10-3103-4C5D-96F9-8B0F57C3B4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863450-A626-4D87-AFC8-E02DEEB0B6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5BF0847-2D9E-490D-9D85-B4C8C7809F9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3E45FAE-D531-4874-98DB-2ED75C1940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755C7C-86F4-47BD-9DA8-9F6178B4B03C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7FF97E0-92E9-4B77-A796-3546E81F18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5BDDF8-2D7B-4A82-95B8-379DCDD0E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DD195E-0B18-47CD-970C-469491479D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1695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312F9-5471-4F2A-90F4-FC1146D563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AFA6FE-37B1-4370-9B1A-0D2F306A75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FAD8DB4-566E-44A7-9E21-B85FCDE10B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AE837D0-2383-41B2-AD03-20A8AF28039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9C7B0FE-76B1-4D70-8B96-DF17DD7A224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8AAF63F-B61F-4D47-9905-8385F5BC81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755C7C-86F4-47BD-9DA8-9F6178B4B03C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123BE85-D7C5-41EE-BA39-1F15C0345A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1FCFE4E-C785-45C0-BB35-C9705C7F93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DD195E-0B18-47CD-970C-469491479D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5695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6BEA82-B175-4115-A7A0-1D1C711D4E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8B165FC-4AF6-4748-9791-84856BDE8F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755C7C-86F4-47BD-9DA8-9F6178B4B03C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52EE978-5681-418B-B991-650315E207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C2C505C-2952-4891-B841-F7C0CAF978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DD195E-0B18-47CD-970C-469491479D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91178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BB690C9-A232-4699-AB89-618C2A018E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755C7C-86F4-47BD-9DA8-9F6178B4B03C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F60A9AC-65FD-4DFC-8777-3BA4F5C66D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DD13A0-22DF-4546-B6E4-6CF85C04CF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DD195E-0B18-47CD-970C-469491479D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45301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F323A9-9559-4B82-8CD1-9282D23867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A4B46F-24AE-479B-9257-943EC33BDB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13F86C1-F1F7-4B3F-A506-64EF421DECA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30E99E1-EAF8-4855-B366-8ECC6CA244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755C7C-86F4-47BD-9DA8-9F6178B4B03C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7F3A511-EF9B-4FDC-8020-BD147B4B47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EE5499-98D8-45B3-B8A0-F43858CBBF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DD195E-0B18-47CD-970C-469491479D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77484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443B58-4584-43A3-A9DB-EB412FC2F9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66FE576-EEE8-4C9B-B9FC-77A78D692A7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1145D6-1EA4-46EE-842D-F8128F41ED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DC7BCA2-6907-4AE1-92F1-6B797DC435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755C7C-86F4-47BD-9DA8-9F6178B4B03C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47B5AD4-0525-4AB0-8BFE-FC057CA18C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4D4F7DB-26D3-4881-B164-98981B69CD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DD195E-0B18-47CD-970C-469491479D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07965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99D8D2D-A69A-4939-9EF8-DB800AF4B9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546062-B2FC-4F7F-93B5-6D0BC777EE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476542-012A-4DCA-99A2-F1FB1015F12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755C7C-86F4-47BD-9DA8-9F6178B4B03C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78317F-14DD-499B-BFA9-5A7D0586E6B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A23184-B382-4804-99E9-F4D95DB97F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DD195E-0B18-47CD-970C-469491479D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00557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1">
                <a:lumMod val="65000"/>
                <a:lumOff val="35000"/>
              </a:schemeClr>
            </a:gs>
            <a:gs pos="23000">
              <a:schemeClr val="tx1">
                <a:lumMod val="65000"/>
                <a:lumOff val="35000"/>
              </a:schemeClr>
            </a:gs>
            <a:gs pos="69000">
              <a:schemeClr val="tx1">
                <a:lumMod val="75000"/>
                <a:lumOff val="25000"/>
              </a:schemeClr>
            </a:gs>
            <a:gs pos="97000">
              <a:schemeClr val="tx1">
                <a:lumMod val="85000"/>
                <a:lumOff val="15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1FC86C0-48A3-47E0-9344-D14885B546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D926A9-B124-4B3D-A360-ACB76A72BB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4191A7-B742-4EFC-B18F-5B7899ECB07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80DB66-6E63-4252-A1CD-FCF59D10CD4C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C50C18-4D35-489D-B38A-EE54B5BFBD3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5605D7-54A2-4445-B3C4-808A233D956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03C87E-869C-407B-B41E-A080E24588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47445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1.emf"/><Relationship Id="rId4" Type="http://schemas.openxmlformats.org/officeDocument/2006/relationships/image" Target="../media/image30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6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5.emf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7" Type="http://schemas.openxmlformats.org/officeDocument/2006/relationships/image" Target="../media/image41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0.emf"/><Relationship Id="rId5" Type="http://schemas.openxmlformats.org/officeDocument/2006/relationships/image" Target="../media/image39.emf"/><Relationship Id="rId4" Type="http://schemas.openxmlformats.org/officeDocument/2006/relationships/image" Target="../media/image38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4.png"/><Relationship Id="rId4" Type="http://schemas.openxmlformats.org/officeDocument/2006/relationships/image" Target="../media/image43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8.emf"/><Relationship Id="rId5" Type="http://schemas.openxmlformats.org/officeDocument/2006/relationships/image" Target="../media/image47.emf"/><Relationship Id="rId4" Type="http://schemas.openxmlformats.org/officeDocument/2006/relationships/image" Target="../media/image46.em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.emf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4.emf"/><Relationship Id="rId5" Type="http://schemas.openxmlformats.org/officeDocument/2006/relationships/image" Target="../media/image13.emf"/><Relationship Id="rId4" Type="http://schemas.openxmlformats.org/officeDocument/2006/relationships/image" Target="../media/image12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7.emf"/><Relationship Id="rId4" Type="http://schemas.openxmlformats.org/officeDocument/2006/relationships/image" Target="../media/image16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1.jpeg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3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7.jp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2ACF3E62-B9C1-4A70-8E0A-862C75ED8E5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86652897"/>
              </p:ext>
            </p:extLst>
          </p:nvPr>
        </p:nvGraphicFramePr>
        <p:xfrm>
          <a:off x="0" y="0"/>
          <a:ext cx="12192000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35430C74-1074-4C1D-B2C2-53B62A34C685}"/>
              </a:ext>
            </a:extLst>
          </p:cNvPr>
          <p:cNvSpPr/>
          <p:nvPr/>
        </p:nvSpPr>
        <p:spPr>
          <a:xfrm>
            <a:off x="76200" y="76200"/>
            <a:ext cx="6677025" cy="6677025"/>
          </a:xfrm>
          <a:prstGeom prst="rect">
            <a:avLst/>
          </a:prstGeom>
          <a:blipFill dpi="0" rotWithShape="1">
            <a:blip r:embed="rId4">
              <a:alphaModFix amt="5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664A8F94-B008-4479-9011-5D00A7F9D10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74965" y="-28575"/>
            <a:ext cx="5917035" cy="2093884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Henrico County </a:t>
            </a:r>
            <a:b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</a:br>
            <a:r>
              <a:rPr lang="en-U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Small Lot Housing </a:t>
            </a:r>
            <a:br>
              <a:rPr lang="en-U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</a:br>
            <a:r>
              <a:rPr lang="en-US" sz="3200" dirty="0">
                <a:solidFill>
                  <a:schemeClr val="bg1"/>
                </a:solidFill>
                <a:latin typeface="Book Antiqua" panose="02040602050305030304" pitchFamily="18" charset="0"/>
              </a:rPr>
              <a:t>April 2025</a:t>
            </a:r>
            <a:endParaRPr lang="en-US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anose="02040602050305030304" pitchFamily="18" charset="0"/>
            </a:endParaRPr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D8BE1309-35C9-4347-AD92-A9C4257A4F9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6000" y="5196405"/>
            <a:ext cx="5917034" cy="1395781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Book Antiqua" panose="02040602050305030304" pitchFamily="18" charset="0"/>
              </a:rPr>
              <a:t>Virginia Housing Commission</a:t>
            </a:r>
          </a:p>
        </p:txBody>
      </p:sp>
    </p:spTree>
    <p:extLst>
      <p:ext uri="{BB962C8B-B14F-4D97-AF65-F5344CB8AC3E}">
        <p14:creationId xmlns:p14="http://schemas.microsoft.com/office/powerpoint/2010/main" val="13462498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>
            <a:extLst>
              <a:ext uri="{FF2B5EF4-FFF2-40B4-BE49-F238E27FC236}">
                <a16:creationId xmlns:a16="http://schemas.microsoft.com/office/drawing/2014/main" id="{3C65F427-EE41-493F-8F88-EE82612FF6E9}"/>
              </a:ext>
            </a:extLst>
          </p:cNvPr>
          <p:cNvSpPr txBox="1"/>
          <p:nvPr/>
        </p:nvSpPr>
        <p:spPr>
          <a:xfrm>
            <a:off x="0" y="-1"/>
            <a:ext cx="979723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New </a:t>
            </a:r>
            <a:r>
              <a:rPr lang="en-US" sz="36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Opportunity</a:t>
            </a:r>
            <a:r>
              <a:rPr lang="en-US" sz="3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R-5B General</a:t>
            </a:r>
            <a:r>
              <a:rPr lang="en-US" sz="3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 Residence District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C348043C-CA3E-4EC3-AA68-E8D2FDFA3774}"/>
              </a:ext>
            </a:extLst>
          </p:cNvPr>
          <p:cNvSpPr/>
          <p:nvPr/>
        </p:nvSpPr>
        <p:spPr>
          <a:xfrm>
            <a:off x="9143999" y="0"/>
            <a:ext cx="3048000" cy="6858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Title 1">
            <a:extLst>
              <a:ext uri="{FF2B5EF4-FFF2-40B4-BE49-F238E27FC236}">
                <a16:creationId xmlns:a16="http://schemas.microsoft.com/office/drawing/2014/main" id="{680CE580-D614-494F-900E-1536E76172D7}"/>
              </a:ext>
            </a:extLst>
          </p:cNvPr>
          <p:cNvSpPr txBox="1">
            <a:spLocks/>
          </p:cNvSpPr>
          <p:nvPr/>
        </p:nvSpPr>
        <p:spPr>
          <a:xfrm>
            <a:off x="9143997" y="111064"/>
            <a:ext cx="3048001" cy="54400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 Light" panose="020F0302020204030204"/>
                <a:ea typeface="+mj-ea"/>
                <a:cs typeface="+mj-cs"/>
              </a:rPr>
              <a:t>Benefits: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F5BDAF52-9E4B-480D-8C79-4668049CB626}"/>
              </a:ext>
            </a:extLst>
          </p:cNvPr>
          <p:cNvSpPr txBox="1"/>
          <p:nvPr/>
        </p:nvSpPr>
        <p:spPr>
          <a:xfrm>
            <a:off x="9143997" y="446473"/>
            <a:ext cx="272524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Smaller lots with reduced setbacks could decrease development costs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>
                <a:solidFill>
                  <a:prstClr val="white"/>
                </a:solidFill>
                <a:latin typeface="Calibri" panose="020F0502020204030204"/>
              </a:rPr>
              <a:t>Allow additional density while increasing consistency with existing pattern of development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2C9CA97-69CC-EC83-8B5C-15447DC9D0CC}"/>
              </a:ext>
            </a:extLst>
          </p:cNvPr>
          <p:cNvSpPr txBox="1">
            <a:spLocks/>
          </p:cNvSpPr>
          <p:nvPr/>
        </p:nvSpPr>
        <p:spPr>
          <a:xfrm>
            <a:off x="9143999" y="3093240"/>
            <a:ext cx="3048001" cy="54400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 Light" panose="020F0302020204030204"/>
                <a:ea typeface="+mj-ea"/>
                <a:cs typeface="+mj-cs"/>
              </a:rPr>
              <a:t>Challenges: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5805AE5-FD17-874A-7751-30A31785558F}"/>
              </a:ext>
            </a:extLst>
          </p:cNvPr>
          <p:cNvSpPr txBox="1"/>
          <p:nvPr/>
        </p:nvSpPr>
        <p:spPr>
          <a:xfrm>
            <a:off x="9143997" y="3429000"/>
            <a:ext cx="272524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Home design becomes greater focus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>
                <a:solidFill>
                  <a:prstClr val="white"/>
                </a:solidFill>
                <a:latin typeface="Calibri" panose="020F0502020204030204"/>
              </a:rPr>
              <a:t>Requires rezoning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>
                <a:solidFill>
                  <a:prstClr val="white"/>
                </a:solidFill>
                <a:latin typeface="Calibri" panose="020F0502020204030204"/>
              </a:rPr>
              <a:t>Development savings may be offset by need for additional shared infrastructure like lighting and shared open space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 guarantee that housing will be affordable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 descr="A row of houses in a neighborhood&#10;&#10;Description automatically generated">
            <a:extLst>
              <a:ext uri="{FF2B5EF4-FFF2-40B4-BE49-F238E27FC236}">
                <a16:creationId xmlns:a16="http://schemas.microsoft.com/office/drawing/2014/main" id="{90830FE2-DC3D-6883-3E56-75E2805361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0311" y="2418086"/>
            <a:ext cx="4457053" cy="297136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388BFF9-9F50-6E19-996F-B4B8E7DC31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702" y="1338583"/>
            <a:ext cx="4217595" cy="215900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EEEE73E-E2CA-968B-1591-332C351E3E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701" y="4165953"/>
            <a:ext cx="4217595" cy="2447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02410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>
            <a:extLst>
              <a:ext uri="{FF2B5EF4-FFF2-40B4-BE49-F238E27FC236}">
                <a16:creationId xmlns:a16="http://schemas.microsoft.com/office/drawing/2014/main" id="{3C65F427-EE41-493F-8F88-EE82612FF6E9}"/>
              </a:ext>
            </a:extLst>
          </p:cNvPr>
          <p:cNvSpPr txBox="1"/>
          <p:nvPr/>
        </p:nvSpPr>
        <p:spPr>
          <a:xfrm>
            <a:off x="0" y="-1"/>
            <a:ext cx="88212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Design Considerations Can Arise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C348043C-CA3E-4EC3-AA68-E8D2FDFA3774}"/>
              </a:ext>
            </a:extLst>
          </p:cNvPr>
          <p:cNvSpPr/>
          <p:nvPr/>
        </p:nvSpPr>
        <p:spPr>
          <a:xfrm>
            <a:off x="9143999" y="0"/>
            <a:ext cx="3048000" cy="6858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5805AE5-FD17-874A-7751-30A31785558F}"/>
              </a:ext>
            </a:extLst>
          </p:cNvPr>
          <p:cNvSpPr txBox="1"/>
          <p:nvPr/>
        </p:nvSpPr>
        <p:spPr>
          <a:xfrm>
            <a:off x="9143996" y="1843453"/>
            <a:ext cx="272524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Location of parking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prstClr val="white"/>
                </a:solidFill>
                <a:latin typeface="Calibri" panose="020F0502020204030204"/>
              </a:rPr>
              <a:t>Garages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prstClr val="white"/>
                </a:solidFill>
                <a:latin typeface="Calibri" panose="020F0502020204030204"/>
              </a:rPr>
              <a:t>Driveways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Street parking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>
                <a:solidFill>
                  <a:prstClr val="white"/>
                </a:solidFill>
                <a:latin typeface="Calibri" panose="020F0502020204030204"/>
              </a:rPr>
              <a:t>Repetition of design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>
                <a:solidFill>
                  <a:prstClr val="white"/>
                </a:solidFill>
                <a:latin typeface="Calibri" panose="020F0502020204030204"/>
              </a:rPr>
              <a:t>Emphasizes height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BA7267B-50AE-3569-700B-D490AD0F157C}"/>
              </a:ext>
            </a:extLst>
          </p:cNvPr>
          <p:cNvSpPr txBox="1">
            <a:spLocks/>
          </p:cNvSpPr>
          <p:nvPr/>
        </p:nvSpPr>
        <p:spPr>
          <a:xfrm>
            <a:off x="9143996" y="1347038"/>
            <a:ext cx="3048001" cy="54400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 Light" panose="020F0302020204030204"/>
                <a:ea typeface="+mj-ea"/>
                <a:cs typeface="+mj-cs"/>
              </a:rPr>
              <a:t>Challenges:</a:t>
            </a:r>
          </a:p>
        </p:txBody>
      </p:sp>
      <p:pic>
        <p:nvPicPr>
          <p:cNvPr id="3" name="Picture 2" descr="A row of houses with cars parked in front of them&#10;&#10;Description automatically generated">
            <a:extLst>
              <a:ext uri="{FF2B5EF4-FFF2-40B4-BE49-F238E27FC236}">
                <a16:creationId xmlns:a16="http://schemas.microsoft.com/office/drawing/2014/main" id="{7AA08A4E-9578-2BED-EAFB-93E7C67339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806" y="3216996"/>
            <a:ext cx="5074229" cy="151898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26A59CA-2755-FF41-4C78-F3ABC917DC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09518" y="1284409"/>
            <a:ext cx="3348992" cy="220012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8193F70-C7FE-9EA6-BA36-BD23B46245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9806" y="4873421"/>
            <a:ext cx="5029200" cy="183919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33580E9-B9CD-2705-8E9D-57001D26378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9806" y="813239"/>
            <a:ext cx="4411803" cy="215561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C1D172B-012E-07A9-2C6E-704268F9826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36358" y="3874778"/>
            <a:ext cx="3348992" cy="2511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79766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>
            <a:extLst>
              <a:ext uri="{FF2B5EF4-FFF2-40B4-BE49-F238E27FC236}">
                <a16:creationId xmlns:a16="http://schemas.microsoft.com/office/drawing/2014/main" id="{3C65F427-EE41-493F-8F88-EE82612FF6E9}"/>
              </a:ext>
            </a:extLst>
          </p:cNvPr>
          <p:cNvSpPr txBox="1"/>
          <p:nvPr/>
        </p:nvSpPr>
        <p:spPr>
          <a:xfrm>
            <a:off x="0" y="-1"/>
            <a:ext cx="88212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Preferred Design Can Increase Costs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C348043C-CA3E-4EC3-AA68-E8D2FDFA3774}"/>
              </a:ext>
            </a:extLst>
          </p:cNvPr>
          <p:cNvSpPr/>
          <p:nvPr/>
        </p:nvSpPr>
        <p:spPr>
          <a:xfrm>
            <a:off x="9143999" y="0"/>
            <a:ext cx="3048000" cy="6858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5805AE5-FD17-874A-7751-30A31785558F}"/>
              </a:ext>
            </a:extLst>
          </p:cNvPr>
          <p:cNvSpPr txBox="1"/>
          <p:nvPr/>
        </p:nvSpPr>
        <p:spPr>
          <a:xfrm>
            <a:off x="9143995" y="521825"/>
            <a:ext cx="2725240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Land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Infrastructure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prstClr val="white"/>
                </a:solidFill>
                <a:latin typeface="Calibri" panose="020F0502020204030204"/>
              </a:rPr>
              <a:t>New roads/alleys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Extension of </a:t>
            </a:r>
            <a:r>
              <a:rPr lang="en-US" dirty="0">
                <a:solidFill>
                  <a:prstClr val="white"/>
                </a:solidFill>
                <a:latin typeface="Calibri" panose="020F0502020204030204"/>
              </a:rPr>
              <a:t>utilities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prstClr val="white"/>
                </a:solidFill>
                <a:latin typeface="Calibri" panose="020F0502020204030204"/>
              </a:rPr>
              <a:t>Sidewalks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prstClr val="white"/>
                </a:solidFill>
                <a:latin typeface="Calibri" panose="020F0502020204030204"/>
              </a:rPr>
              <a:t>Lighting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Open Space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prstClr val="white"/>
                </a:solidFill>
                <a:latin typeface="Calibri" panose="020F0502020204030204"/>
              </a:rPr>
              <a:t>Environmental 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prstClr val="white"/>
                </a:solidFill>
                <a:latin typeface="Calibri" panose="020F0502020204030204"/>
              </a:rPr>
              <a:t>Stormwater management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prstClr val="white"/>
                </a:solidFill>
                <a:latin typeface="Calibri" panose="020F0502020204030204"/>
              </a:rPr>
              <a:t>Floodplain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prstClr val="white"/>
                </a:solidFill>
                <a:latin typeface="Calibri" panose="020F0502020204030204"/>
              </a:rPr>
              <a:t>Wetlands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prstClr val="white"/>
                </a:solidFill>
                <a:latin typeface="Calibri" panose="020F0502020204030204"/>
              </a:rPr>
              <a:t>Soft costs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prstClr val="white"/>
                </a:solidFill>
                <a:latin typeface="Calibri" panose="020F0502020204030204"/>
              </a:rPr>
              <a:t>Approval process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prstClr val="white"/>
                </a:solidFill>
                <a:latin typeface="Calibri" panose="020F0502020204030204"/>
              </a:rPr>
              <a:t>Engineering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prstClr val="white"/>
                </a:solidFill>
                <a:latin typeface="Calibri" panose="020F0502020204030204"/>
              </a:rPr>
              <a:t>Financing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prstClr val="white"/>
                </a:solidFill>
                <a:latin typeface="Calibri" panose="020F0502020204030204"/>
              </a:rPr>
              <a:t>Building materials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prstClr val="white"/>
                </a:solidFill>
                <a:latin typeface="Calibri" panose="020F0502020204030204"/>
              </a:rPr>
              <a:t>Enhanced design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prstClr val="white"/>
                </a:solidFill>
                <a:latin typeface="Calibri" panose="020F0502020204030204"/>
              </a:rPr>
              <a:t>Fire code requirements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BA7267B-50AE-3569-700B-D490AD0F157C}"/>
              </a:ext>
            </a:extLst>
          </p:cNvPr>
          <p:cNvSpPr txBox="1">
            <a:spLocks/>
          </p:cNvSpPr>
          <p:nvPr/>
        </p:nvSpPr>
        <p:spPr>
          <a:xfrm>
            <a:off x="9143999" y="189659"/>
            <a:ext cx="3048001" cy="54400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 Light" panose="020F0302020204030204"/>
                <a:ea typeface="+mj-ea"/>
                <a:cs typeface="+mj-cs"/>
              </a:rPr>
              <a:t>Affordability Inputs:</a:t>
            </a:r>
          </a:p>
        </p:txBody>
      </p:sp>
      <p:pic>
        <p:nvPicPr>
          <p:cNvPr id="5" name="Picture 4" descr="A sidewalk with trees and street lights&#10;&#10;Description automatically generated">
            <a:extLst>
              <a:ext uri="{FF2B5EF4-FFF2-40B4-BE49-F238E27FC236}">
                <a16:creationId xmlns:a16="http://schemas.microsoft.com/office/drawing/2014/main" id="{FF62D734-6F3F-384B-1B9C-3FF62F5D20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765" y="733668"/>
            <a:ext cx="2540000" cy="3086100"/>
          </a:xfrm>
          <a:prstGeom prst="rect">
            <a:avLst/>
          </a:prstGeom>
        </p:spPr>
      </p:pic>
      <p:pic>
        <p:nvPicPr>
          <p:cNvPr id="12" name="Picture 11" descr="A street with trees and houses&#10;&#10;Description automatically generated">
            <a:extLst>
              <a:ext uri="{FF2B5EF4-FFF2-40B4-BE49-F238E27FC236}">
                <a16:creationId xmlns:a16="http://schemas.microsoft.com/office/drawing/2014/main" id="{5B47829F-2302-BE03-352F-6489D1DABF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6707" y="4011438"/>
            <a:ext cx="3594992" cy="27313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92D586C-26E0-A94D-104C-8B69263F46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02620" y="733668"/>
            <a:ext cx="2439380" cy="30861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46F30C1-B375-0057-EFCC-C98A1B19CD1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2765" y="4011438"/>
            <a:ext cx="4006871" cy="273135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0CE870C-28ED-9D81-8706-4ADC2DE1374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81855" y="733668"/>
            <a:ext cx="2029844" cy="3044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26895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>
            <a:extLst>
              <a:ext uri="{FF2B5EF4-FFF2-40B4-BE49-F238E27FC236}">
                <a16:creationId xmlns:a16="http://schemas.microsoft.com/office/drawing/2014/main" id="{3C65F427-EE41-493F-8F88-EE82612FF6E9}"/>
              </a:ext>
            </a:extLst>
          </p:cNvPr>
          <p:cNvSpPr txBox="1"/>
          <p:nvPr/>
        </p:nvSpPr>
        <p:spPr>
          <a:xfrm>
            <a:off x="0" y="-1"/>
            <a:ext cx="88212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Can Existing Smaller Lots Assist?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C348043C-CA3E-4EC3-AA68-E8D2FDFA3774}"/>
              </a:ext>
            </a:extLst>
          </p:cNvPr>
          <p:cNvSpPr/>
          <p:nvPr/>
        </p:nvSpPr>
        <p:spPr>
          <a:xfrm>
            <a:off x="9143999" y="0"/>
            <a:ext cx="3048000" cy="6858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5805AE5-FD17-874A-7751-30A31785558F}"/>
              </a:ext>
            </a:extLst>
          </p:cNvPr>
          <p:cNvSpPr txBox="1"/>
          <p:nvPr/>
        </p:nvSpPr>
        <p:spPr>
          <a:xfrm>
            <a:off x="9143966" y="1323338"/>
            <a:ext cx="272524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Highland Springs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>
                <a:solidFill>
                  <a:prstClr val="white"/>
                </a:solidFill>
                <a:latin typeface="Calibri" panose="020F0502020204030204"/>
              </a:rPr>
              <a:t>Federal Place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Club Court</a:t>
            </a:r>
            <a:endParaRPr lang="en-US" dirty="0">
              <a:solidFill>
                <a:prstClr val="white"/>
              </a:solidFill>
              <a:latin typeface="Calibri" panose="020F0502020204030204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Bungalow City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BA7267B-50AE-3569-700B-D490AD0F157C}"/>
              </a:ext>
            </a:extLst>
          </p:cNvPr>
          <p:cNvSpPr txBox="1">
            <a:spLocks/>
          </p:cNvSpPr>
          <p:nvPr/>
        </p:nvSpPr>
        <p:spPr>
          <a:xfrm>
            <a:off x="9143999" y="896669"/>
            <a:ext cx="3048001" cy="54400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 Light" panose="020F0302020204030204"/>
                <a:ea typeface="+mj-ea"/>
                <a:cs typeface="+mj-cs"/>
              </a:rPr>
              <a:t>Subdivisions: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B5AE5996-A9E3-F7CB-AB70-07E7701C2A43}"/>
              </a:ext>
            </a:extLst>
          </p:cNvPr>
          <p:cNvSpPr txBox="1">
            <a:spLocks/>
          </p:cNvSpPr>
          <p:nvPr/>
        </p:nvSpPr>
        <p:spPr>
          <a:xfrm>
            <a:off x="9143966" y="3156995"/>
            <a:ext cx="3048001" cy="54400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 Light" panose="020F0302020204030204"/>
                <a:ea typeface="+mj-ea"/>
                <a:cs typeface="+mj-cs"/>
              </a:rPr>
              <a:t>Initial Review: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B469438-96BC-17EE-A7CF-B989B6D9636F}"/>
              </a:ext>
            </a:extLst>
          </p:cNvPr>
          <p:cNvSpPr txBox="1"/>
          <p:nvPr/>
        </p:nvSpPr>
        <p:spPr>
          <a:xfrm>
            <a:off x="9143966" y="3567729"/>
            <a:ext cx="272524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Lots range from 25’ to 40’ wide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>
                <a:solidFill>
                  <a:prstClr val="white"/>
                </a:solidFill>
                <a:latin typeface="Calibri" panose="020F0502020204030204"/>
              </a:rPr>
              <a:t>Typically combined into larger parcels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Indicated almost 200 lots that should be further explored in these subdivisions; more countywide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43A453A-B75C-2397-EE77-B015F081DC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567" y="917451"/>
            <a:ext cx="4160608" cy="235294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A2EE7BF-DC5D-F3A3-D9C1-5BE9AC5CE9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011" y="3714038"/>
            <a:ext cx="4227164" cy="265851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730422A-2FED-DD4E-7732-8BB25894D5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89605" y="2421376"/>
            <a:ext cx="4153931" cy="2585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12410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>
            <a:extLst>
              <a:ext uri="{FF2B5EF4-FFF2-40B4-BE49-F238E27FC236}">
                <a16:creationId xmlns:a16="http://schemas.microsoft.com/office/drawing/2014/main" id="{3C65F427-EE41-493F-8F88-EE82612FF6E9}"/>
              </a:ext>
            </a:extLst>
          </p:cNvPr>
          <p:cNvSpPr txBox="1"/>
          <p:nvPr/>
        </p:nvSpPr>
        <p:spPr>
          <a:xfrm>
            <a:off x="0" y="-1"/>
            <a:ext cx="88212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What Would Be Needed?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C348043C-CA3E-4EC3-AA68-E8D2FDFA3774}"/>
              </a:ext>
            </a:extLst>
          </p:cNvPr>
          <p:cNvSpPr/>
          <p:nvPr/>
        </p:nvSpPr>
        <p:spPr>
          <a:xfrm>
            <a:off x="9143999" y="0"/>
            <a:ext cx="3048000" cy="6858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5805AE5-FD17-874A-7751-30A31785558F}"/>
              </a:ext>
            </a:extLst>
          </p:cNvPr>
          <p:cNvSpPr txBox="1"/>
          <p:nvPr/>
        </p:nvSpPr>
        <p:spPr>
          <a:xfrm>
            <a:off x="9143864" y="2987345"/>
            <a:ext cx="272524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Reduce required width for existing</a:t>
            </a:r>
            <a:r>
              <a:rPr lang="en-US" dirty="0">
                <a:solidFill>
                  <a:prstClr val="white"/>
                </a:solidFill>
                <a:latin typeface="Calibri" panose="020F0502020204030204"/>
              </a:rPr>
              <a:t> lots in certain districts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Setback reductions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>
                <a:solidFill>
                  <a:prstClr val="white"/>
                </a:solidFill>
                <a:latin typeface="Calibri" panose="020F0502020204030204"/>
              </a:rPr>
              <a:t>Public road frontage requirements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BA7267B-50AE-3569-700B-D490AD0F157C}"/>
              </a:ext>
            </a:extLst>
          </p:cNvPr>
          <p:cNvSpPr txBox="1">
            <a:spLocks/>
          </p:cNvSpPr>
          <p:nvPr/>
        </p:nvSpPr>
        <p:spPr>
          <a:xfrm>
            <a:off x="9143864" y="2266862"/>
            <a:ext cx="3048001" cy="54400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 Light" panose="020F0302020204030204"/>
                <a:ea typeface="+mj-ea"/>
                <a:cs typeface="+mj-cs"/>
              </a:rPr>
              <a:t>Ordinance Amendments: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B5AE5996-A9E3-F7CB-AB70-07E7701C2A43}"/>
              </a:ext>
            </a:extLst>
          </p:cNvPr>
          <p:cNvSpPr txBox="1">
            <a:spLocks/>
          </p:cNvSpPr>
          <p:nvPr/>
        </p:nvSpPr>
        <p:spPr>
          <a:xfrm>
            <a:off x="9143931" y="4666655"/>
            <a:ext cx="3048001" cy="54400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 Light" panose="020F0302020204030204"/>
                <a:ea typeface="+mj-ea"/>
                <a:cs typeface="+mj-cs"/>
              </a:rPr>
              <a:t>Rezoning Considerations: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B469438-96BC-17EE-A7CF-B989B6D9636F}"/>
              </a:ext>
            </a:extLst>
          </p:cNvPr>
          <p:cNvSpPr txBox="1"/>
          <p:nvPr/>
        </p:nvSpPr>
        <p:spPr>
          <a:xfrm>
            <a:off x="9143932" y="5376576"/>
            <a:ext cx="272524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Addressing neighborhood concerns regarding consistency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Provide guidance as part of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HenricoNEXT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352E8A66-C76A-9CBA-5FA6-44F6325A6588}"/>
              </a:ext>
            </a:extLst>
          </p:cNvPr>
          <p:cNvSpPr txBox="1">
            <a:spLocks/>
          </p:cNvSpPr>
          <p:nvPr/>
        </p:nvSpPr>
        <p:spPr>
          <a:xfrm>
            <a:off x="9143931" y="43543"/>
            <a:ext cx="3048001" cy="54400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 Light" panose="020F0302020204030204"/>
                <a:ea typeface="+mj-ea"/>
                <a:cs typeface="+mj-cs"/>
              </a:rPr>
              <a:t>Development Hurdles: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5AE6C20-E312-2F23-9E9D-DB2D1A62A779}"/>
              </a:ext>
            </a:extLst>
          </p:cNvPr>
          <p:cNvSpPr txBox="1"/>
          <p:nvPr/>
        </p:nvSpPr>
        <p:spPr>
          <a:xfrm>
            <a:off x="9143864" y="774504"/>
            <a:ext cx="272524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Paper streets – no built infrastructure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>
                <a:solidFill>
                  <a:prstClr val="white"/>
                </a:solidFill>
                <a:latin typeface="Calibri" panose="020F0502020204030204"/>
              </a:rPr>
              <a:t>Environmental considerations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>
                <a:solidFill>
                  <a:prstClr val="white"/>
                </a:solidFill>
                <a:latin typeface="Calibri" panose="020F0502020204030204"/>
              </a:rPr>
              <a:t>Design guidelines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B4471CE-DC85-71CE-6655-EAB758F2F3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9958" y="806476"/>
            <a:ext cx="3620038" cy="279872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0C620DA-5DC0-A68F-944F-37C4803822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2567" y="3694687"/>
            <a:ext cx="6482993" cy="303195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EC39068-A022-5CE8-AA9B-FE07203AD1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4378" y="806476"/>
            <a:ext cx="2254198" cy="274968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E57D48B-78F9-E1DB-8BCB-60F75DAE648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31378" y="815336"/>
            <a:ext cx="2342112" cy="2742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42409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846F3D7-F7E7-F21F-8F0D-2F5433956AFA}"/>
              </a:ext>
            </a:extLst>
          </p:cNvPr>
          <p:cNvSpPr txBox="1"/>
          <p:nvPr/>
        </p:nvSpPr>
        <p:spPr>
          <a:xfrm>
            <a:off x="205483" y="2644170"/>
            <a:ext cx="302919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Ongoing Steps to Create More </a:t>
            </a:r>
          </a:p>
          <a:p>
            <a:r>
              <a:rPr lang="en-US" sz="3200" b="1" dirty="0">
                <a:solidFill>
                  <a:schemeClr val="accent2"/>
                </a:solidFill>
              </a:rPr>
              <a:t>Opportunities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7D4F17E-615D-8875-E6C0-C7037BF2EF4A}"/>
              </a:ext>
            </a:extLst>
          </p:cNvPr>
          <p:cNvSpPr txBox="1"/>
          <p:nvPr/>
        </p:nvSpPr>
        <p:spPr>
          <a:xfrm>
            <a:off x="4300212" y="582067"/>
            <a:ext cx="7040381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accent2"/>
                </a:solidFill>
              </a:rPr>
              <a:t>Amended zoning ordinance to include       R-5B General Residence District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b="1" dirty="0">
              <a:solidFill>
                <a:schemeClr val="accent2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accent2"/>
                </a:solidFill>
              </a:rPr>
              <a:t>Researching existing narrow (25’) lots to prioritize according to developability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b="1" dirty="0">
              <a:solidFill>
                <a:schemeClr val="accent2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accent2"/>
                </a:solidFill>
              </a:rPr>
              <a:t>Explore county-funded infrastructure improvements that would allow existing lots to be developed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b="1" dirty="0">
              <a:solidFill>
                <a:schemeClr val="accent2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accent2"/>
                </a:solidFill>
              </a:rPr>
              <a:t>Incorporate housing opportunities and affordable housing strategies in updated Comprehensive Plan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b="1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68098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w of houses with a fence&#10;&#10;Description automatically generated">
            <a:extLst>
              <a:ext uri="{FF2B5EF4-FFF2-40B4-BE49-F238E27FC236}">
                <a16:creationId xmlns:a16="http://schemas.microsoft.com/office/drawing/2014/main" id="{65759B30-7164-2DE3-4A48-2B9D29DA9D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9195" y="0"/>
            <a:ext cx="9162804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846F3D7-F7E7-F21F-8F0D-2F5433956AFA}"/>
              </a:ext>
            </a:extLst>
          </p:cNvPr>
          <p:cNvSpPr txBox="1"/>
          <p:nvPr/>
        </p:nvSpPr>
        <p:spPr>
          <a:xfrm>
            <a:off x="256854" y="1873338"/>
            <a:ext cx="3029195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chemeClr val="bg1"/>
                </a:solidFill>
              </a:rPr>
              <a:t>Housing </a:t>
            </a:r>
          </a:p>
          <a:p>
            <a:r>
              <a:rPr lang="en-US" sz="3200" b="1">
                <a:solidFill>
                  <a:schemeClr val="accent2"/>
                </a:solidFill>
              </a:rPr>
              <a:t>Options</a:t>
            </a:r>
            <a:r>
              <a:rPr lang="en-US" sz="3200" b="1">
                <a:solidFill>
                  <a:schemeClr val="bg1"/>
                </a:solidFill>
              </a:rPr>
              <a:t> </a:t>
            </a:r>
          </a:p>
          <a:p>
            <a:endParaRPr lang="en-US" sz="3200" b="1">
              <a:solidFill>
                <a:schemeClr val="bg1"/>
              </a:solidFill>
            </a:endParaRPr>
          </a:p>
          <a:p>
            <a:endParaRPr lang="en-US" sz="3200" b="1">
              <a:solidFill>
                <a:schemeClr val="bg1"/>
              </a:solidFill>
            </a:endParaRPr>
          </a:p>
          <a:p>
            <a:endParaRPr lang="en-US" sz="3200" b="1">
              <a:solidFill>
                <a:schemeClr val="bg1"/>
              </a:solidFill>
            </a:endParaRPr>
          </a:p>
          <a:p>
            <a:r>
              <a:rPr lang="en-US" sz="3200" b="1">
                <a:solidFill>
                  <a:schemeClr val="bg1"/>
                </a:solidFill>
              </a:rPr>
              <a:t>Housing </a:t>
            </a:r>
          </a:p>
          <a:p>
            <a:r>
              <a:rPr lang="en-US" sz="3200" b="1">
                <a:solidFill>
                  <a:schemeClr val="accent2"/>
                </a:solidFill>
              </a:rPr>
              <a:t>Opportunities</a:t>
            </a:r>
            <a:endParaRPr lang="en-US" sz="3200" b="1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88842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>
            <a:extLst>
              <a:ext uri="{FF2B5EF4-FFF2-40B4-BE49-F238E27FC236}">
                <a16:creationId xmlns:a16="http://schemas.microsoft.com/office/drawing/2014/main" id="{3C65F427-EE41-493F-8F88-EE82612FF6E9}"/>
              </a:ext>
            </a:extLst>
          </p:cNvPr>
          <p:cNvSpPr txBox="1"/>
          <p:nvPr/>
        </p:nvSpPr>
        <p:spPr>
          <a:xfrm>
            <a:off x="0" y="-1"/>
            <a:ext cx="9797232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Existing Ordinance </a:t>
            </a:r>
            <a:r>
              <a:rPr lang="en-US" sz="36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Options</a:t>
            </a:r>
            <a:r>
              <a:rPr lang="en-US" sz="3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 - Detached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C348043C-CA3E-4EC3-AA68-E8D2FDFA3774}"/>
              </a:ext>
            </a:extLst>
          </p:cNvPr>
          <p:cNvSpPr/>
          <p:nvPr/>
        </p:nvSpPr>
        <p:spPr>
          <a:xfrm>
            <a:off x="9143999" y="0"/>
            <a:ext cx="3048000" cy="6858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Title 1">
            <a:extLst>
              <a:ext uri="{FF2B5EF4-FFF2-40B4-BE49-F238E27FC236}">
                <a16:creationId xmlns:a16="http://schemas.microsoft.com/office/drawing/2014/main" id="{680CE580-D614-494F-900E-1536E76172D7}"/>
              </a:ext>
            </a:extLst>
          </p:cNvPr>
          <p:cNvSpPr txBox="1">
            <a:spLocks/>
          </p:cNvSpPr>
          <p:nvPr/>
        </p:nvSpPr>
        <p:spPr>
          <a:xfrm>
            <a:off x="9143999" y="642394"/>
            <a:ext cx="3048001" cy="54400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 Light" panose="020F0302020204030204"/>
                <a:ea typeface="+mj-ea"/>
                <a:cs typeface="+mj-cs"/>
              </a:rPr>
              <a:t>Benefits: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F5BDAF52-9E4B-480D-8C79-4668049CB626}"/>
              </a:ext>
            </a:extLst>
          </p:cNvPr>
          <p:cNvSpPr txBox="1"/>
          <p:nvPr/>
        </p:nvSpPr>
        <p:spPr>
          <a:xfrm>
            <a:off x="9143997" y="1015071"/>
            <a:ext cx="272524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Ownership opportunities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>
                <a:solidFill>
                  <a:prstClr val="white"/>
                </a:solidFill>
                <a:latin typeface="Calibri" panose="020F0502020204030204"/>
              </a:rPr>
              <a:t>Supported by market trends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>
                <a:solidFill>
                  <a:prstClr val="white"/>
                </a:solidFill>
                <a:latin typeface="Calibri" panose="020F0502020204030204"/>
              </a:rPr>
              <a:t>Private open space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Consistent with past development patterns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2C9CA97-69CC-EC83-8B5C-15447DC9D0CC}"/>
              </a:ext>
            </a:extLst>
          </p:cNvPr>
          <p:cNvSpPr txBox="1">
            <a:spLocks/>
          </p:cNvSpPr>
          <p:nvPr/>
        </p:nvSpPr>
        <p:spPr>
          <a:xfrm>
            <a:off x="9143999" y="3255380"/>
            <a:ext cx="3048001" cy="54400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 Light" panose="020F0302020204030204"/>
                <a:ea typeface="+mj-ea"/>
                <a:cs typeface="+mj-cs"/>
              </a:rPr>
              <a:t>Challenges: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5805AE5-FD17-874A-7751-30A31785558F}"/>
              </a:ext>
            </a:extLst>
          </p:cNvPr>
          <p:cNvSpPr txBox="1"/>
          <p:nvPr/>
        </p:nvSpPr>
        <p:spPr>
          <a:xfrm>
            <a:off x="9143997" y="3821209"/>
            <a:ext cx="272524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Increased costs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>
                <a:solidFill>
                  <a:prstClr val="white"/>
                </a:solidFill>
                <a:latin typeface="Calibri" panose="020F0502020204030204"/>
              </a:rPr>
              <a:t>Inefficient use of land in urbanizing areas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Larger homes in denser communities impact design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Barriers to efficient multimodal transportation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7090F02-BCEA-CE93-F84F-823B19AA4F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4148" y="1137862"/>
            <a:ext cx="6070060" cy="261674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CECA1B6-2A2D-E392-1D8D-890834360C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863" y="770273"/>
            <a:ext cx="3585371" cy="238509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CC3910D-E1C3-38CF-A962-F8A1B2235C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64147" y="4111278"/>
            <a:ext cx="6070061" cy="261674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16C1430-8CC0-777C-4AC5-65B55559570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6761" y="3978066"/>
            <a:ext cx="3584922" cy="2007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9371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>
            <a:extLst>
              <a:ext uri="{FF2B5EF4-FFF2-40B4-BE49-F238E27FC236}">
                <a16:creationId xmlns:a16="http://schemas.microsoft.com/office/drawing/2014/main" id="{3C65F427-EE41-493F-8F88-EE82612FF6E9}"/>
              </a:ext>
            </a:extLst>
          </p:cNvPr>
          <p:cNvSpPr txBox="1"/>
          <p:nvPr/>
        </p:nvSpPr>
        <p:spPr>
          <a:xfrm>
            <a:off x="0" y="-1"/>
            <a:ext cx="9797232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Existing Ordinance </a:t>
            </a:r>
            <a:r>
              <a:rPr lang="en-US" sz="36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Options</a:t>
            </a:r>
            <a:r>
              <a:rPr lang="en-US" sz="3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 – Detached Condos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C348043C-CA3E-4EC3-AA68-E8D2FDFA3774}"/>
              </a:ext>
            </a:extLst>
          </p:cNvPr>
          <p:cNvSpPr/>
          <p:nvPr/>
        </p:nvSpPr>
        <p:spPr>
          <a:xfrm>
            <a:off x="9143999" y="0"/>
            <a:ext cx="3048000" cy="6858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Title 1">
            <a:extLst>
              <a:ext uri="{FF2B5EF4-FFF2-40B4-BE49-F238E27FC236}">
                <a16:creationId xmlns:a16="http://schemas.microsoft.com/office/drawing/2014/main" id="{680CE580-D614-494F-900E-1536E76172D7}"/>
              </a:ext>
            </a:extLst>
          </p:cNvPr>
          <p:cNvSpPr txBox="1">
            <a:spLocks/>
          </p:cNvSpPr>
          <p:nvPr/>
        </p:nvSpPr>
        <p:spPr>
          <a:xfrm>
            <a:off x="9143999" y="345974"/>
            <a:ext cx="3048001" cy="54400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 Light" panose="020F0302020204030204"/>
                <a:ea typeface="+mj-ea"/>
                <a:cs typeface="+mj-cs"/>
              </a:rPr>
              <a:t>Benefits: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F5BDAF52-9E4B-480D-8C79-4668049CB626}"/>
              </a:ext>
            </a:extLst>
          </p:cNvPr>
          <p:cNvSpPr txBox="1"/>
          <p:nvPr/>
        </p:nvSpPr>
        <p:spPr>
          <a:xfrm>
            <a:off x="9161537" y="788984"/>
            <a:ext cx="272524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Can create transition between existing detached and attached communities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>
                <a:solidFill>
                  <a:prstClr val="white"/>
                </a:solidFill>
                <a:latin typeface="Calibri" panose="020F0502020204030204"/>
              </a:rPr>
              <a:t>Greater design flexibility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Appearance of single family with shared maintenance for consistent appearance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2C9CA97-69CC-EC83-8B5C-15447DC9D0CC}"/>
              </a:ext>
            </a:extLst>
          </p:cNvPr>
          <p:cNvSpPr txBox="1">
            <a:spLocks/>
          </p:cNvSpPr>
          <p:nvPr/>
        </p:nvSpPr>
        <p:spPr>
          <a:xfrm>
            <a:off x="9126461" y="3670243"/>
            <a:ext cx="3048001" cy="54400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 Light" panose="020F0302020204030204"/>
                <a:ea typeface="+mj-ea"/>
                <a:cs typeface="+mj-cs"/>
              </a:rPr>
              <a:t>Challenges: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5805AE5-FD17-874A-7751-30A31785558F}"/>
              </a:ext>
            </a:extLst>
          </p:cNvPr>
          <p:cNvSpPr txBox="1"/>
          <p:nvPr/>
        </p:nvSpPr>
        <p:spPr>
          <a:xfrm>
            <a:off x="9143998" y="4189836"/>
            <a:ext cx="272524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Condominium ownership structure can be costly and challenging to finance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>
                <a:solidFill>
                  <a:prstClr val="white"/>
                </a:solidFill>
                <a:latin typeface="Calibri" panose="020F0502020204030204"/>
              </a:rPr>
              <a:t>High ongoing costs for funding condominium obligations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4C506EA-2DE5-625F-91F7-92D0E4B70C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390" y="914398"/>
            <a:ext cx="3250464" cy="196236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FA847A7-8450-3BE5-898E-426976F1C6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83331" y="4079889"/>
            <a:ext cx="6135127" cy="262195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CEEA1DD-284B-0D7F-6394-8FCBFE2946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8390" y="3454033"/>
            <a:ext cx="3012381" cy="230832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2A85625-2BD0-4892-6BC6-C94AF627D45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11742" y="1114087"/>
            <a:ext cx="5189178" cy="2544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66104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>
            <a:extLst>
              <a:ext uri="{FF2B5EF4-FFF2-40B4-BE49-F238E27FC236}">
                <a16:creationId xmlns:a16="http://schemas.microsoft.com/office/drawing/2014/main" id="{3C65F427-EE41-493F-8F88-EE82612FF6E9}"/>
              </a:ext>
            </a:extLst>
          </p:cNvPr>
          <p:cNvSpPr txBox="1"/>
          <p:nvPr/>
        </p:nvSpPr>
        <p:spPr>
          <a:xfrm>
            <a:off x="0" y="-1"/>
            <a:ext cx="9797232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Existing Ordinance </a:t>
            </a:r>
            <a:r>
              <a:rPr lang="en-US" sz="36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Options</a:t>
            </a:r>
            <a:r>
              <a:rPr lang="en-US" sz="3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 - Attached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C348043C-CA3E-4EC3-AA68-E8D2FDFA3774}"/>
              </a:ext>
            </a:extLst>
          </p:cNvPr>
          <p:cNvSpPr/>
          <p:nvPr/>
        </p:nvSpPr>
        <p:spPr>
          <a:xfrm>
            <a:off x="9143999" y="0"/>
            <a:ext cx="3048000" cy="6858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Title 1">
            <a:extLst>
              <a:ext uri="{FF2B5EF4-FFF2-40B4-BE49-F238E27FC236}">
                <a16:creationId xmlns:a16="http://schemas.microsoft.com/office/drawing/2014/main" id="{680CE580-D614-494F-900E-1536E76172D7}"/>
              </a:ext>
            </a:extLst>
          </p:cNvPr>
          <p:cNvSpPr txBox="1">
            <a:spLocks/>
          </p:cNvSpPr>
          <p:nvPr/>
        </p:nvSpPr>
        <p:spPr>
          <a:xfrm>
            <a:off x="9143997" y="930170"/>
            <a:ext cx="3048001" cy="54400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 Light" panose="020F0302020204030204"/>
                <a:ea typeface="+mj-ea"/>
                <a:cs typeface="+mj-cs"/>
              </a:rPr>
              <a:t>Benefits: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F5BDAF52-9E4B-480D-8C79-4668049CB626}"/>
              </a:ext>
            </a:extLst>
          </p:cNvPr>
          <p:cNvSpPr txBox="1"/>
          <p:nvPr/>
        </p:nvSpPr>
        <p:spPr>
          <a:xfrm>
            <a:off x="9175594" y="1439078"/>
            <a:ext cx="272524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Increased </a:t>
            </a:r>
            <a:r>
              <a:rPr lang="en-US" dirty="0">
                <a:solidFill>
                  <a:prstClr val="white"/>
                </a:solidFill>
                <a:latin typeface="Calibri" panose="020F0502020204030204"/>
              </a:rPr>
              <a:t>ownership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opportunities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>
                <a:solidFill>
                  <a:prstClr val="white"/>
                </a:solidFill>
                <a:latin typeface="Calibri" panose="020F0502020204030204"/>
              </a:rPr>
              <a:t>Density yield greater for infill site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Generally easier to finance and develop due to incremental nature of construction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2C9CA97-69CC-EC83-8B5C-15447DC9D0CC}"/>
              </a:ext>
            </a:extLst>
          </p:cNvPr>
          <p:cNvSpPr txBox="1">
            <a:spLocks/>
          </p:cNvSpPr>
          <p:nvPr/>
        </p:nvSpPr>
        <p:spPr>
          <a:xfrm>
            <a:off x="9143999" y="3894085"/>
            <a:ext cx="3048001" cy="54400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 Light" panose="020F0302020204030204"/>
                <a:ea typeface="+mj-ea"/>
                <a:cs typeface="+mj-cs"/>
              </a:rPr>
              <a:t>Challenges: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5805AE5-FD17-874A-7751-30A31785558F}"/>
              </a:ext>
            </a:extLst>
          </p:cNvPr>
          <p:cNvSpPr txBox="1"/>
          <p:nvPr/>
        </p:nvSpPr>
        <p:spPr>
          <a:xfrm>
            <a:off x="9112404" y="4385183"/>
            <a:ext cx="272524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Can be more inconsistent with existing pattern of development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Requires shared wall construction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>
                <a:solidFill>
                  <a:prstClr val="white"/>
                </a:solidFill>
                <a:latin typeface="Calibri" panose="020F0502020204030204"/>
              </a:rPr>
              <a:t>Can increase construction costs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DB6CE72-516B-A521-14E3-3DDA80E83C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3275" y="939905"/>
            <a:ext cx="6291562" cy="270718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F1EE789-7288-83A3-382D-C43707EF3D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42646" y="3969821"/>
            <a:ext cx="6279871" cy="270718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154E806-9D81-4C13-26A6-2417C19173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6284" y="3821209"/>
            <a:ext cx="3299578" cy="184776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9ECF0AF-E50B-FE89-5F35-201C736941A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7879" y="751141"/>
            <a:ext cx="3299578" cy="1847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14709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>
            <a:extLst>
              <a:ext uri="{FF2B5EF4-FFF2-40B4-BE49-F238E27FC236}">
                <a16:creationId xmlns:a16="http://schemas.microsoft.com/office/drawing/2014/main" id="{3C65F427-EE41-493F-8F88-EE82612FF6E9}"/>
              </a:ext>
            </a:extLst>
          </p:cNvPr>
          <p:cNvSpPr txBox="1"/>
          <p:nvPr/>
        </p:nvSpPr>
        <p:spPr>
          <a:xfrm>
            <a:off x="0" y="-1"/>
            <a:ext cx="9797232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Reintroduced </a:t>
            </a:r>
            <a:r>
              <a:rPr lang="en-US" sz="36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Options</a:t>
            </a:r>
            <a:r>
              <a:rPr lang="en-US" sz="3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 – R-3A, R-4, and R-4A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F5BDAF52-9E4B-480D-8C79-4668049CB626}"/>
              </a:ext>
            </a:extLst>
          </p:cNvPr>
          <p:cNvSpPr txBox="1"/>
          <p:nvPr/>
        </p:nvSpPr>
        <p:spPr>
          <a:xfrm>
            <a:off x="9161537" y="788984"/>
            <a:ext cx="27252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5805AE5-FD17-874A-7751-30A31785558F}"/>
              </a:ext>
            </a:extLst>
          </p:cNvPr>
          <p:cNvSpPr txBox="1"/>
          <p:nvPr/>
        </p:nvSpPr>
        <p:spPr>
          <a:xfrm>
            <a:off x="237131" y="3693320"/>
            <a:ext cx="5403381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Districts reintroduced with 2021 Code Amendments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>
                <a:solidFill>
                  <a:prstClr val="white"/>
                </a:solidFill>
                <a:latin typeface="Calibri" panose="020F0502020204030204"/>
              </a:rPr>
              <a:t>Previously allowed prior to prohibition of new rezonings in 2000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Narrower single-family lots can match context of existing development for infill projects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>
                <a:solidFill>
                  <a:prstClr val="white"/>
                </a:solidFill>
                <a:latin typeface="Calibri" panose="020F0502020204030204"/>
              </a:rPr>
              <a:t>Rezoning required for new developments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Only 2</a:t>
            </a:r>
            <a:r>
              <a:rPr lang="en-US" dirty="0">
                <a:solidFill>
                  <a:prstClr val="white"/>
                </a:solidFill>
                <a:latin typeface="Calibri" panose="020F0502020204030204"/>
              </a:rPr>
              <a:t> rezonings approved since reintroduction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907EE3C-7B85-8AFE-4541-FC75D1DD54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3935" y="788984"/>
            <a:ext cx="5830104" cy="251329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0959923-7E4D-F64A-64F9-BFDF8643ED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131" y="796930"/>
            <a:ext cx="4315273" cy="241655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D82FACD-80AA-7704-9EE7-34C736F7ED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75852" y="3750941"/>
            <a:ext cx="4708187" cy="2500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95570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ADE1F9-61F2-7B41-E0DD-0562CD59C8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>
            <a:extLst>
              <a:ext uri="{FF2B5EF4-FFF2-40B4-BE49-F238E27FC236}">
                <a16:creationId xmlns:a16="http://schemas.microsoft.com/office/drawing/2014/main" id="{57AA317B-E04B-F2E9-3D39-CCF5A56795B2}"/>
              </a:ext>
            </a:extLst>
          </p:cNvPr>
          <p:cNvSpPr txBox="1"/>
          <p:nvPr/>
        </p:nvSpPr>
        <p:spPr>
          <a:xfrm>
            <a:off x="-1" y="-1"/>
            <a:ext cx="119548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Newly Introduced </a:t>
            </a:r>
            <a:r>
              <a:rPr lang="en-US" sz="3600" b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Options</a:t>
            </a:r>
            <a:r>
              <a:rPr lang="en-US" sz="3600" b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 – Accessory Dwelling Units (ADUs)</a:t>
            </a:r>
            <a:endParaRPr kumimoji="0" lang="en-US" sz="36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B5B6D6A7-D883-526E-9899-EA81D2B0CFEE}"/>
              </a:ext>
            </a:extLst>
          </p:cNvPr>
          <p:cNvSpPr txBox="1"/>
          <p:nvPr/>
        </p:nvSpPr>
        <p:spPr>
          <a:xfrm>
            <a:off x="9161537" y="788984"/>
            <a:ext cx="27252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750009B-5AAE-4662-8C45-A65710639107}"/>
              </a:ext>
            </a:extLst>
          </p:cNvPr>
          <p:cNvSpPr txBox="1"/>
          <p:nvPr/>
        </p:nvSpPr>
        <p:spPr>
          <a:xfrm>
            <a:off x="237131" y="3499356"/>
            <a:ext cx="5403381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Conditional Use Permit process through Board of Zoning Appeals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prstClr val="white"/>
                </a:solidFill>
                <a:latin typeface="Calibri" panose="020F0502020204030204"/>
              </a:rPr>
              <a:t>20 approved as of March 2025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>
                <a:solidFill>
                  <a:prstClr val="white"/>
                </a:solidFill>
                <a:latin typeface="Calibri" panose="020F0502020204030204"/>
              </a:rPr>
              <a:t>Option was added consistent with changes to Code of Virginia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Allows public input process – minimal concerns from neighbors to this point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>
                <a:solidFill>
                  <a:prstClr val="white"/>
                </a:solidFill>
                <a:latin typeface="Calibri" panose="020F0502020204030204"/>
              </a:rPr>
              <a:t>Provides opportunity for expanded family living options and affordable units for others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>
                <a:solidFill>
                  <a:prstClr val="white"/>
                </a:solidFill>
                <a:latin typeface="Calibri" panose="020F0502020204030204"/>
              </a:rPr>
              <a:t>Some difficulty in administration – determination of accessory, appropriate size and measurement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 descr="A picture containing tree, grass, outdoor, plant&#10;&#10;AI-generated content may be incorrect.">
            <a:extLst>
              <a:ext uri="{FF2B5EF4-FFF2-40B4-BE49-F238E27FC236}">
                <a16:creationId xmlns:a16="http://schemas.microsoft.com/office/drawing/2014/main" id="{CD85E610-090C-DEEA-62CB-8C10A78100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132" y="687146"/>
            <a:ext cx="3471087" cy="2604333"/>
          </a:xfrm>
          <a:prstGeom prst="rect">
            <a:avLst/>
          </a:prstGeom>
        </p:spPr>
      </p:pic>
      <p:pic>
        <p:nvPicPr>
          <p:cNvPr id="6" name="Picture 5" descr="A picture containing tree, outdoor, grass, house&#10;&#10;AI-generated content may be incorrect.">
            <a:extLst>
              <a:ext uri="{FF2B5EF4-FFF2-40B4-BE49-F238E27FC236}">
                <a16:creationId xmlns:a16="http://schemas.microsoft.com/office/drawing/2014/main" id="{3FD5CC4A-544A-34C2-500E-FB86603471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1211" y="673487"/>
            <a:ext cx="3472444" cy="2604333"/>
          </a:xfrm>
          <a:prstGeom prst="rect">
            <a:avLst/>
          </a:prstGeom>
        </p:spPr>
      </p:pic>
      <p:pic>
        <p:nvPicPr>
          <p:cNvPr id="10" name="Picture 9" descr="A picture containing tree, outdoor, ground, plant&#10;&#10;AI-generated content may be incorrect.">
            <a:extLst>
              <a:ext uri="{FF2B5EF4-FFF2-40B4-BE49-F238E27FC236}">
                <a16:creationId xmlns:a16="http://schemas.microsoft.com/office/drawing/2014/main" id="{DCBFC57E-D4FC-F688-E597-D3B7786DBAF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8718" y="3863351"/>
            <a:ext cx="3471087" cy="2603315"/>
          </a:xfrm>
          <a:prstGeom prst="rect">
            <a:avLst/>
          </a:prstGeom>
        </p:spPr>
      </p:pic>
      <p:pic>
        <p:nvPicPr>
          <p:cNvPr id="1026" name="Picture 2" descr="Accessory Dwelling Units ...">
            <a:extLst>
              <a:ext uri="{FF2B5EF4-FFF2-40B4-BE49-F238E27FC236}">
                <a16:creationId xmlns:a16="http://schemas.microsoft.com/office/drawing/2014/main" id="{98ED2FAD-2E42-9514-279C-674361A483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8718" y="691514"/>
            <a:ext cx="3471087" cy="2599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32094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extBox 36">
            <a:extLst>
              <a:ext uri="{FF2B5EF4-FFF2-40B4-BE49-F238E27FC236}">
                <a16:creationId xmlns:a16="http://schemas.microsoft.com/office/drawing/2014/main" id="{3B49A108-4D30-4274-B8FA-BE66B715B2FA}"/>
              </a:ext>
            </a:extLst>
          </p:cNvPr>
          <p:cNvSpPr txBox="1"/>
          <p:nvPr/>
        </p:nvSpPr>
        <p:spPr>
          <a:xfrm>
            <a:off x="0" y="0"/>
            <a:ext cx="91440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What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Opportunity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is Missing?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BD67EE7-4D5A-F026-AC0E-85D7A9AF8F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616" y="788276"/>
            <a:ext cx="3333515" cy="218583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AAD9822-FE51-82CF-A18C-B5C73DD9D6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21937" y="4113020"/>
            <a:ext cx="4403164" cy="246577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99913D0-1F9E-0C17-B203-94668B06DEE5}"/>
              </a:ext>
            </a:extLst>
          </p:cNvPr>
          <p:cNvSpPr txBox="1"/>
          <p:nvPr/>
        </p:nvSpPr>
        <p:spPr>
          <a:xfrm>
            <a:off x="5301672" y="2789063"/>
            <a:ext cx="143100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>
                <a:solidFill>
                  <a:schemeClr val="accent2"/>
                </a:solidFill>
              </a:rPr>
              <a:t>?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832968B4-695D-FCAB-4286-77F213B973EC}"/>
              </a:ext>
            </a:extLst>
          </p:cNvPr>
          <p:cNvCxnSpPr/>
          <p:nvPr/>
        </p:nvCxnSpPr>
        <p:spPr>
          <a:xfrm>
            <a:off x="3989365" y="1773382"/>
            <a:ext cx="914400" cy="91440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DBBE5340-05BF-1F25-4688-F77C9CF8C7FB}"/>
              </a:ext>
            </a:extLst>
          </p:cNvPr>
          <p:cNvCxnSpPr/>
          <p:nvPr/>
        </p:nvCxnSpPr>
        <p:spPr>
          <a:xfrm>
            <a:off x="6386201" y="4358723"/>
            <a:ext cx="914400" cy="91440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541944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>
            <a:extLst>
              <a:ext uri="{FF2B5EF4-FFF2-40B4-BE49-F238E27FC236}">
                <a16:creationId xmlns:a16="http://schemas.microsoft.com/office/drawing/2014/main" id="{3C65F427-EE41-493F-8F88-EE82612FF6E9}"/>
              </a:ext>
            </a:extLst>
          </p:cNvPr>
          <p:cNvSpPr txBox="1"/>
          <p:nvPr/>
        </p:nvSpPr>
        <p:spPr>
          <a:xfrm>
            <a:off x="0" y="-1"/>
            <a:ext cx="88212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Research </a:t>
            </a:r>
            <a:r>
              <a:rPr lang="en-US" sz="36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Opportunities</a:t>
            </a:r>
            <a:r>
              <a:rPr lang="en-US" sz="3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 Used Elsewhere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C348043C-CA3E-4EC3-AA68-E8D2FDFA3774}"/>
              </a:ext>
            </a:extLst>
          </p:cNvPr>
          <p:cNvSpPr/>
          <p:nvPr/>
        </p:nvSpPr>
        <p:spPr>
          <a:xfrm>
            <a:off x="9143999" y="0"/>
            <a:ext cx="3048000" cy="6858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Title 1">
            <a:extLst>
              <a:ext uri="{FF2B5EF4-FFF2-40B4-BE49-F238E27FC236}">
                <a16:creationId xmlns:a16="http://schemas.microsoft.com/office/drawing/2014/main" id="{680CE580-D614-494F-900E-1536E76172D7}"/>
              </a:ext>
            </a:extLst>
          </p:cNvPr>
          <p:cNvSpPr txBox="1">
            <a:spLocks/>
          </p:cNvSpPr>
          <p:nvPr/>
        </p:nvSpPr>
        <p:spPr>
          <a:xfrm>
            <a:off x="9143997" y="111064"/>
            <a:ext cx="3048001" cy="54400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 Light" panose="020F0302020204030204"/>
                <a:ea typeface="+mj-ea"/>
                <a:cs typeface="+mj-cs"/>
              </a:rPr>
              <a:t>Best Practice Research: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5805AE5-FD17-874A-7751-30A31785558F}"/>
              </a:ext>
            </a:extLst>
          </p:cNvPr>
          <p:cNvSpPr txBox="1"/>
          <p:nvPr/>
        </p:nvSpPr>
        <p:spPr>
          <a:xfrm>
            <a:off x="9143997" y="1810717"/>
            <a:ext cx="272524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City of Richmond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>
                <a:solidFill>
                  <a:prstClr val="white"/>
                </a:solidFill>
                <a:latin typeface="Calibri" panose="020F0502020204030204"/>
              </a:rPr>
              <a:t>Raleigh, NC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Austin</a:t>
            </a:r>
            <a:r>
              <a:rPr lang="en-US" dirty="0">
                <a:solidFill>
                  <a:prstClr val="white"/>
                </a:solidFill>
                <a:latin typeface="Calibri" panose="020F0502020204030204"/>
              </a:rPr>
              <a:t>, TX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Falls Church, VA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>
                <a:solidFill>
                  <a:prstClr val="white"/>
                </a:solidFill>
                <a:latin typeface="Calibri" panose="020F0502020204030204"/>
              </a:rPr>
              <a:t>Langley, WA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>
                <a:solidFill>
                  <a:prstClr val="white"/>
                </a:solidFill>
                <a:latin typeface="Calibri" panose="020F0502020204030204"/>
              </a:rPr>
              <a:t>Decatur, GA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>
                <a:solidFill>
                  <a:prstClr val="white"/>
                </a:solidFill>
                <a:latin typeface="Calibri" panose="020F0502020204030204"/>
              </a:rPr>
              <a:t>Fayetteville, GA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BA7267B-50AE-3569-700B-D490AD0F157C}"/>
              </a:ext>
            </a:extLst>
          </p:cNvPr>
          <p:cNvSpPr txBox="1">
            <a:spLocks/>
          </p:cNvSpPr>
          <p:nvPr/>
        </p:nvSpPr>
        <p:spPr>
          <a:xfrm>
            <a:off x="9143996" y="1347038"/>
            <a:ext cx="3048001" cy="54400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 Light" panose="020F0302020204030204"/>
                <a:ea typeface="+mj-ea"/>
                <a:cs typeface="+mj-cs"/>
              </a:rPr>
              <a:t>Locations: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B5AE5996-A9E3-F7CB-AB70-07E7701C2A43}"/>
              </a:ext>
            </a:extLst>
          </p:cNvPr>
          <p:cNvSpPr txBox="1">
            <a:spLocks/>
          </p:cNvSpPr>
          <p:nvPr/>
        </p:nvSpPr>
        <p:spPr>
          <a:xfrm>
            <a:off x="9143995" y="4098917"/>
            <a:ext cx="3048001" cy="54400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 Light" panose="020F0302020204030204"/>
                <a:ea typeface="+mj-ea"/>
                <a:cs typeface="+mj-cs"/>
              </a:rPr>
              <a:t>Review: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B469438-96BC-17EE-A7CF-B989B6D9636F}"/>
              </a:ext>
            </a:extLst>
          </p:cNvPr>
          <p:cNvSpPr txBox="1"/>
          <p:nvPr/>
        </p:nvSpPr>
        <p:spPr>
          <a:xfrm>
            <a:off x="9143997" y="4642926"/>
            <a:ext cx="272524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Lot standards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>
                <a:solidFill>
                  <a:prstClr val="white"/>
                </a:solidFill>
                <a:latin typeface="Calibri" panose="020F0502020204030204"/>
              </a:rPr>
              <a:t>Design requirements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>
                <a:solidFill>
                  <a:prstClr val="white"/>
                </a:solidFill>
                <a:latin typeface="Calibri" panose="020F0502020204030204"/>
              </a:rPr>
              <a:t>Infrastructure flexibility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Responsibility for maintenance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EF5BCBA-7A84-E4F1-3D73-646AB8B098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616" y="981178"/>
            <a:ext cx="4176558" cy="250335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40A3636-EA9C-2DEF-BCFC-E8472334B0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5916" y="3842042"/>
            <a:ext cx="4197258" cy="267499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E71E770-8C1B-6C9F-2CC8-BC234F2E44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14610" y="2508373"/>
            <a:ext cx="3317947" cy="2207519"/>
          </a:xfrm>
          <a:prstGeom prst="rect">
            <a:avLst/>
          </a:prstGeom>
        </p:spPr>
      </p:pic>
      <p:pic>
        <p:nvPicPr>
          <p:cNvPr id="19" name="Picture 18" descr="A row of houses with a circular driveway&#10;&#10;Description automatically generated">
            <a:extLst>
              <a:ext uri="{FF2B5EF4-FFF2-40B4-BE49-F238E27FC236}">
                <a16:creationId xmlns:a16="http://schemas.microsoft.com/office/drawing/2014/main" id="{B44D4222-DD96-E966-A719-7214A4613BA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8559" y="4907072"/>
            <a:ext cx="2670048" cy="1780032"/>
          </a:xfrm>
          <a:prstGeom prst="rect">
            <a:avLst/>
          </a:prstGeom>
        </p:spPr>
      </p:pic>
      <p:pic>
        <p:nvPicPr>
          <p:cNvPr id="6148" name="Picture 4" descr="Cottage in The Highlands - ADDO Real Estate">
            <a:extLst>
              <a:ext uri="{FF2B5EF4-FFF2-40B4-BE49-F238E27FC236}">
                <a16:creationId xmlns:a16="http://schemas.microsoft.com/office/drawing/2014/main" id="{50B947F9-3054-4D47-2AAB-5AAB69F71B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6758" y="655073"/>
            <a:ext cx="2553649" cy="1703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339567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24546</TotalTime>
  <Words>607</Words>
  <Application>Microsoft Office PowerPoint</Application>
  <PresentationFormat>Widescreen</PresentationFormat>
  <Paragraphs>164</Paragraphs>
  <Slides>15</Slides>
  <Notes>15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17" baseType="lpstr">
      <vt:lpstr>Office Theme</vt:lpstr>
      <vt:lpstr>2_Office Theme</vt:lpstr>
      <vt:lpstr>Henrico County  Small Lot Housing  April 2025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Slowing Rate of Population Growth</dc:title>
  <dc:creator>Morris, Michael</dc:creator>
  <cp:lastModifiedBy>Sehl, Ben</cp:lastModifiedBy>
  <cp:revision>591</cp:revision>
  <cp:lastPrinted>2025-03-27T16:52:28Z</cp:lastPrinted>
  <dcterms:created xsi:type="dcterms:W3CDTF">2018-12-07T14:33:20Z</dcterms:created>
  <dcterms:modified xsi:type="dcterms:W3CDTF">2025-03-27T17:26:40Z</dcterms:modified>
</cp:coreProperties>
</file>